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90" r:id="rId6"/>
    <p:sldId id="287" r:id="rId7"/>
    <p:sldId id="291" r:id="rId8"/>
    <p:sldId id="292" r:id="rId9"/>
    <p:sldId id="273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8" r:id="rId24"/>
    <p:sldId id="306" r:id="rId25"/>
    <p:sldId id="307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274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1" autoAdjust="0"/>
    <p:restoredTop sz="94635" autoAdjust="0"/>
  </p:normalViewPr>
  <p:slideViewPr>
    <p:cSldViewPr snapToGrid="0" snapToObjects="1">
      <p:cViewPr varScale="1">
        <p:scale>
          <a:sx n="150" d="100"/>
          <a:sy n="150" d="100"/>
        </p:scale>
        <p:origin x="1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B5F4-7E81-47F8-83C3-200FD3F44728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0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8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5" y="2852938"/>
            <a:ext cx="8350696" cy="600539"/>
          </a:xfrm>
        </p:spPr>
        <p:txBody>
          <a:bodyPr bIns="0" anchor="b" anchorCtr="0"/>
          <a:lstStyle>
            <a:lvl1pPr>
              <a:defRPr sz="2700">
                <a:solidFill>
                  <a:srgbClr val="0090C8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20616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05" y="3501008"/>
            <a:ext cx="8928992" cy="0"/>
          </a:xfrm>
          <a:prstGeom prst="line">
            <a:avLst/>
          </a:prstGeom>
          <a:ln w="5715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0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8335297" cy="576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505" y="6669360"/>
            <a:ext cx="7848872" cy="188640"/>
          </a:xfrm>
          <a:prstGeom prst="rect">
            <a:avLst/>
          </a:prstGeom>
        </p:spPr>
        <p:txBody>
          <a:bodyPr lIns="0" tIns="0" bIns="0" anchor="ctr" anchorCtr="0"/>
          <a:lstStyle>
            <a:lvl1pPr>
              <a:defRPr lang="it-IT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endParaRPr lang="it-IT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6669360"/>
            <a:ext cx="1080120" cy="18864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it-IT" sz="750" smtClean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fld id="{80B0D09D-75AF-4B01-984C-165D16F39C74}" type="slidenum">
              <a:rPr lang="it-IT" smtClean="0"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7505" y="692696"/>
            <a:ext cx="8928992" cy="0"/>
          </a:xfrm>
          <a:prstGeom prst="line">
            <a:avLst/>
          </a:prstGeom>
          <a:ln w="3810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ib.polimi.it/eng/home-page" TargetMode="External"/><Relationship Id="rId2" Type="http://schemas.openxmlformats.org/officeDocument/2006/relationships/hyperlink" Target="mailto:simone.calzolarp@polimi.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Unikernel</a:t>
            </a:r>
            <a:endParaRPr 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Milan, 29/08/2025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 dirty="0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451-FE5A-6E8D-CBAD-8A1083B0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B58F-D734-2A17-20E8-421AA8C1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encapsulation of superfluous libraries and the execution of non-essential processes, that are not related to the task of interest, deploying real-time tasks of CPS on a general purpose OS arises various issues: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Resources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Timing predictability</a:t>
            </a:r>
          </a:p>
        </p:txBody>
      </p:sp>
      <p:pic>
        <p:nvPicPr>
          <p:cNvPr id="5" name="Picture 4" descr="A close-up of a server&#10;&#10;AI-generated content may be incorrect.">
            <a:extLst>
              <a:ext uri="{FF2B5EF4-FFF2-40B4-BE49-F238E27FC236}">
                <a16:creationId xmlns:a16="http://schemas.microsoft.com/office/drawing/2014/main" id="{D0937613-6B23-99E6-A5FB-0BF71170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61509"/>
            <a:ext cx="4141474" cy="27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A63-D293-1F2B-EEA3-E0DD2D5F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3AFC-1987-5554-EE3E-19602647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era of Big Data, more and more applications of smart devices are computing-intensive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Strong demand for task offloading to cloud data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this gives rise to network delay and privacy data leak issues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2036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CFFB-DC58-1A1F-D10C-C40D3CF6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7775-6B53-E984-FE4D-3ECB31FE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Edge computing can effectively solve: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Latency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Bandwidth occupation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Data privacy problems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However the deployment of applications are also limited by hardware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With the fast development of Internet of Things more and m</a:t>
            </a:r>
            <a:r>
              <a:rPr lang="en-GB" dirty="0"/>
              <a:t>or</a:t>
            </a:r>
            <a:r>
              <a:rPr lang="en-IT" dirty="0"/>
              <a:t>e smart devices are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7363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721-B858-C687-5DA2-C06EEE4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921-434F-3ABA-BF9A-7CB0A4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devices inevitably produce large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 5G technology can increase network bandwidth and reduce the latency of data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we face the storage and computing pressure for big data and the geographical limitation of a cloud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many latency-sensitive applications need milliseconds or even microseconds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73828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3F22-B857-3877-C0BA-B9187D460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What is a Unikernel?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2EA8-784A-8E1E-DEF2-A23CF530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definition of the technology, main aspects, architecture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8677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1870-CFD4-9BD4-7195-AA4D9231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9AC-D8E1-0AC5-2E0E-D450A1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6"/>
            <a:ext cx="8335297" cy="576064"/>
          </a:xfrm>
        </p:spPr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5B4C-BBB6-72EC-A6D9-7739652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are sealed, single-purposed virtual machines (VMs) images that can be constructed using the concept of library operating system (LibOS)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instance is intended to run a single application, hence it include only a minimal amount of system software code required to execute that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2E87AE3-0B1F-95ED-8556-F591F134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8" y="4241800"/>
            <a:ext cx="3334729" cy="1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B8F-CB6F-55A4-BA0C-4BB131E2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07AD-3F48-0608-3E96-A180FDE5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leads to a significant reduction in: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Memory/Disk footprint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 time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Attack surface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When compared to traditional virtual machines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LibOS’s allow forn the tailoring of an OS code base to the particular needs of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Only those parts of the OS API are included in the VM image</a:t>
            </a:r>
          </a:p>
          <a:p>
            <a:endParaRPr lang="en-IT" dirty="0"/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960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2656-6B05-492E-11EB-4309BE0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00D-9F6D-CCBA-C0D8-D233BB95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characterized by a minimal VM image size which highly increase their security properties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Due to the minimal attack surface for malicious code injection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also translates to a substantial reduction of overall system’s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Moreover, Unikernels can be instantiated and become fully functional within only a few milliseconds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543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38D-97B1-16B7-D961-A312188D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E7D0-CBB4-877A-0389-7B55C6FF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further been shown that unikernels are more efficient and safer than modern container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have several advantages: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High-security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start-up speed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simplicity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attracted the researcher’s interest in the field of virtualization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 is the state-of-the-art virtualization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2182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845E-7F42-4C5D-7CFD-900936B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83DF-14CA-4575-F554-00AF370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specialized, single-address space image constructed by library operating systems (LibOSs)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Unikernel’s essence is a kind of image file with special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support the execution of programs, developer select the smallest set of class libraries from a module stack, together with application code and configuration files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All built into a dedicated image file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Unikernels have a smaller code base and only run the components that are required for the specific application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Resulting in a smaller overall footprint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474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408F5-E606-4393-B7D8-200EE5A2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01356D8A-541E-4ACB-9377-55243193E1AA}"/>
              </a:ext>
            </a:extLst>
          </p:cNvPr>
          <p:cNvSpPr txBox="1"/>
          <p:nvPr/>
        </p:nvSpPr>
        <p:spPr>
          <a:xfrm>
            <a:off x="620992" y="2003080"/>
            <a:ext cx="4057689" cy="5847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 err="1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endParaRPr lang="it-IT" sz="2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ECD89B-8402-4924-925D-9DB92B6957DD}"/>
              </a:ext>
            </a:extLst>
          </p:cNvPr>
          <p:cNvSpPr txBox="1"/>
          <p:nvPr/>
        </p:nvSpPr>
        <p:spPr>
          <a:xfrm>
            <a:off x="620991" y="2699236"/>
            <a:ext cx="6719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latinLnBrk="1" hangingPunct="0"/>
            <a:r>
              <a:rPr lang="en-GB" sz="1600" b="1" dirty="0">
                <a:solidFill>
                  <a:srgbClr val="3A705B"/>
                </a:solidFill>
              </a:rPr>
              <a:t>Analysis of the possibility to map applications and small OS on virtual machine ready for migration/consolidation on edge nodes, when real-time constraints need to be taken into account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rgbClr val="3A705B"/>
              </a:solidFill>
              <a:effectLst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8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3637-48A8-4CBB-CAB8-E3C5E53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160-E1C7-470F-E9C5-67E57BFF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improve performance by removing unnecessary components from applications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single-purpose appliance that is specialized at compile time into a stand-alone kernel and is protected from modification after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Individual applications can be isolated in Unikernels, reducing the risk of cross-application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are self-contained and do not require a separate runtime environment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579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55C2-40F3-6ED9-9663-EC0D6918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E442-2537-3353-0BD8-4C0B46B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they can be deployed quickly and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because of their limited runtime environment, unikernels are more vulnerable to security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limited runtime environment and lack of standard tools, debugging unikernel can be difficult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also increase security by reducing the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115723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5A4A-582B-CFFD-9AA3-24CCE83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7EE9-EFBA-47F5-9242-3F6DA5A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may have a distinct set of vulnerabilities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attacker who successfully penetrates one may be unable to threaten others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can run directly on such hypervisors such as: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Xen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Kernel-based Virtual Machine (KVM)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Hardware without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7823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0AF3-1F7D-D91B-D00A-221A9E13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FB38-9A25-C31B-526B-6F0EA04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divided into 3 layers over hardware platform or hypervisor: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B050"/>
                </a:solidFill>
              </a:rPr>
              <a:t>LibOS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FF0000"/>
                </a:solidFill>
              </a:rPr>
              <a:t>Platform Adaptation Layer (PAL)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49C027CB-A41B-2ACE-0A8F-94492AF1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3" y="3649663"/>
            <a:ext cx="306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8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A59-766B-430F-932E-48E8F022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A577-53DB-F371-35F3-D8FCC210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User applications run at the </a:t>
            </a: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application programs are generally: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Single function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Small size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High-performance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Which are convenient for fast deployment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Their characteristics conform to microservice application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00B050"/>
                </a:solidFill>
              </a:rPr>
              <a:t>LibOS</a:t>
            </a:r>
            <a:r>
              <a:rPr lang="en-IT" dirty="0"/>
              <a:t> is at the middle layer</a:t>
            </a:r>
          </a:p>
        </p:txBody>
      </p:sp>
    </p:spTree>
    <p:extLst>
      <p:ext uri="{BB962C8B-B14F-4D97-AF65-F5344CB8AC3E}">
        <p14:creationId xmlns:p14="http://schemas.microsoft.com/office/powerpoint/2010/main" val="186104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385-05D5-4CC4-2BCB-71DD796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D731-399E-1B8B-3EAE-B3360C77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is specifically divided into a kernel base and functional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 complete the basic functions of an OS: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Task scheduling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Thread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FF0000"/>
                </a:solidFill>
              </a:rPr>
              <a:t>Platform Adaptation Layer </a:t>
            </a:r>
            <a:r>
              <a:rPr lang="en-IT" dirty="0"/>
              <a:t>are the minimum core components to support application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026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DE2-7CCD-AB1C-BD23-608614C4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BCC-C283-8CCB-D07A-46CD9C90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PAL includes: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An adaptation layer with host environments running on a bare machine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 virtual environment running on a hypervisor</a:t>
            </a:r>
          </a:p>
          <a:p>
            <a:pPr marL="457200" indent="-457200"/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PAL is used mainly for LibOS application migration and need not change LibOS or application code when hardware is updated</a:t>
            </a:r>
          </a:p>
        </p:txBody>
      </p:sp>
    </p:spTree>
    <p:extLst>
      <p:ext uri="{BB962C8B-B14F-4D97-AF65-F5344CB8AC3E}">
        <p14:creationId xmlns:p14="http://schemas.microsoft.com/office/powerpoint/2010/main" val="30905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2F88-482E-1ED4-F26D-03776F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CD67-BC97-5B4C-C965-8632695B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was originally intended for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its small footprint and flexibility make it ideal for other applications: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Real-time applications: unikernels are lightweight and efficient, so they can handle real-time applications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Edge-gateways: acting as a middleman between devices and the cloud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Autonomous vehicles: unikernels can be used in self-driving cars to provide real-time data processing and decision making capabilities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Cloud-Native Edge computing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79044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7A64-1F0C-986C-B566-1BC8504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The choice of Unikernels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15F5-0B24-004B-94C3-99F5D23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choice of unikernels are driven by a variety of factors: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 efficiency: unikernels are compact and efficient, making them excellent for edge computing applications where hardware resources are restricted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Security: because of their small size unikernels have a lower attack surface, resulting in a higher degree of protection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Isolation: provide good isolation between diverse workloads, they are ideal for instances where numerous tenants share the same hardware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Simplified management: unikernel facilitate the management and deployment of applications at the edge by minimizing the overhead of standards OSs</a:t>
            </a:r>
          </a:p>
        </p:txBody>
      </p:sp>
    </p:spTree>
    <p:extLst>
      <p:ext uri="{BB962C8B-B14F-4D97-AF65-F5344CB8AC3E}">
        <p14:creationId xmlns:p14="http://schemas.microsoft.com/office/powerpoint/2010/main" val="122565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74C7-F4D3-3F42-C05C-109CCE6F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B600-39EF-4971-E8B7-A77737E1C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Unikernel-Based Real-Time Virtualization under Deferrable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7D39-4CC7-15AF-98E5-29097DC4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Analysis and Realization</a:t>
            </a:r>
          </a:p>
        </p:txBody>
      </p:sp>
    </p:spTree>
    <p:extLst>
      <p:ext uri="{BB962C8B-B14F-4D97-AF65-F5344CB8AC3E}">
        <p14:creationId xmlns:p14="http://schemas.microsoft.com/office/powerpoint/2010/main" val="173319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Simone Calzolaro</a:t>
            </a:r>
          </a:p>
          <a:p>
            <a:pPr algn="ctr"/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MSc</a:t>
            </a:r>
            <a:r>
              <a:rPr lang="it-IT" sz="24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endParaRPr lang="it-IT" sz="2400" b="1" i="1" dirty="0">
              <a:solidFill>
                <a:srgbClr val="549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</a:p>
          <a:p>
            <a:pPr algn="ctr"/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simone.calzolaro@mail.polimi.it</a:t>
            </a:r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https://www.deib.polimi.it/eng/home-page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8337-6C95-62EB-F84B-3565A27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0AF6-9A7E-A78E-D8A5-36C1920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E75-9466-935C-D67B-6A119476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Real-time virtualization optimized the hardware utilization by consolidating multiple systems into the same platform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While satisfying the timing constraints of their real-time tasks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here virtualization based on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is a guest operating system in the virtualization and hosts a single real-time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deferrable server in the virtualization platform to schedule the unikernel-based guest operating systems and analyze the worst-case response time of a sporadic real-time task under such a virtualization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348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41E-4037-A421-C608-321E6CC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6EF1-75A1-9623-27A3-7188DA91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must be compatible to real-time software stack and satisfy the time constraints by employing hypervisor-level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hypervisor, periodic server-based approach have been widely used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Especially </a:t>
            </a:r>
            <a:r>
              <a:rPr lang="en-IT" b="1" dirty="0"/>
              <a:t>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virtual CPU (vCPU) is treated as one deferrable server assigned with an execution budget and a replenishment</a:t>
            </a:r>
          </a:p>
        </p:txBody>
      </p:sp>
    </p:spTree>
    <p:extLst>
      <p:ext uri="{BB962C8B-B14F-4D97-AF65-F5344CB8AC3E}">
        <p14:creationId xmlns:p14="http://schemas.microsoft.com/office/powerpoint/2010/main" val="47931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08C-FBC7-F882-0DE4-1B8D12E1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97D1-F0CE-3437-FF08-3C2C6957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involves 2 levels: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The hypervisor scheduler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 The scheduler within the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In a hierarchical manner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To account for the interplay of servers and tasks, the applicability of such server based approaches is based on the tightness of corresponding worst-case response time analyses</a:t>
            </a:r>
          </a:p>
        </p:txBody>
      </p:sp>
    </p:spTree>
    <p:extLst>
      <p:ext uri="{BB962C8B-B14F-4D97-AF65-F5344CB8AC3E}">
        <p14:creationId xmlns:p14="http://schemas.microsoft.com/office/powerpoint/2010/main" val="158925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452-F70F-584C-72BF-B133BC2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Deferrable servers are adopted to preserve the required bandwidth of each virtualized CPS application, so called virtual machine (VM)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realized as a unikernel with one specific vCPU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treated as one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serving only one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One </a:t>
                </a:r>
                <a:r>
                  <a:rPr lang="it-IT" dirty="0" err="1"/>
                  <a:t>sporadic</a:t>
                </a:r>
                <a:r>
                  <a:rPr lang="it-IT" dirty="0"/>
                  <a:t> task release an infinite </a:t>
                </a:r>
                <a:r>
                  <a:rPr lang="it-IT" dirty="0" err="1"/>
                  <a:t>number</a:t>
                </a:r>
                <a:r>
                  <a:rPr lang="it-IT" dirty="0"/>
                  <a:t> of task </a:t>
                </a:r>
                <a:r>
                  <a:rPr lang="it-IT" dirty="0" err="1"/>
                  <a:t>instances</a:t>
                </a:r>
                <a:r>
                  <a:rPr lang="it-IT" dirty="0"/>
                  <a:t>, </a:t>
                </a:r>
                <a:r>
                  <a:rPr lang="it-IT" dirty="0" err="1"/>
                  <a:t>called</a:t>
                </a:r>
                <a:r>
                  <a:rPr lang="it-IT" dirty="0"/>
                  <a:t> jobs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In </a:t>
                </a:r>
                <a:r>
                  <a:rPr lang="it-IT" b="0" dirty="0" err="1"/>
                  <a:t>which</a:t>
                </a:r>
                <a:r>
                  <a:rPr lang="it-IT" b="0" dirty="0"/>
                  <a:t> the </a:t>
                </a:r>
                <a:r>
                  <a:rPr lang="it-IT" b="0" dirty="0" err="1"/>
                  <a:t>worst</a:t>
                </a:r>
                <a:r>
                  <a:rPr lang="it-IT" b="0" dirty="0"/>
                  <a:t>-case </a:t>
                </a:r>
                <a:r>
                  <a:rPr lang="it-IT" b="0" dirty="0" err="1"/>
                  <a:t>execution</a:t>
                </a:r>
                <a:r>
                  <a:rPr lang="it-IT" b="0" dirty="0"/>
                  <a:t> time (WCET) of </a:t>
                </a:r>
                <a:r>
                  <a:rPr lang="it-IT" b="0" dirty="0" err="1"/>
                  <a:t>any</a:t>
                </a:r>
                <a:r>
                  <a:rPr lang="it-IT" b="0" dirty="0"/>
                  <a:t> of </a:t>
                </a:r>
                <a:r>
                  <a:rPr lang="it-IT" b="0" dirty="0" err="1"/>
                  <a:t>them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And the 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times of </a:t>
                </a:r>
                <a:r>
                  <a:rPr lang="it-IT" b="0" dirty="0" err="1"/>
                  <a:t>any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consecutive jobs of </a:t>
                </a:r>
                <a:r>
                  <a:rPr lang="it-IT" b="0" dirty="0" err="1"/>
                  <a:t>them</a:t>
                </a:r>
                <a:r>
                  <a:rPr lang="it-IT" b="0" dirty="0"/>
                  <a:t> must be </a:t>
                </a:r>
                <a:r>
                  <a:rPr lang="it-IT" b="0" dirty="0" err="1"/>
                  <a:t>separated</a:t>
                </a:r>
                <a:r>
                  <a:rPr lang="it-IT" b="0" dirty="0"/>
                  <a:t> by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least</a:t>
                </a:r>
                <a:r>
                  <a:rPr lang="it-IT" b="0" dirty="0"/>
                  <a:t> the minimum inter-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t="-140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9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2A9-138B-7A13-91BF-04E944E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The jobs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are served based on the first-come first-serve policy within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Deferrable</a:t>
                </a:r>
                <a:r>
                  <a:rPr lang="it-IT" b="0" dirty="0"/>
                  <a:t> servers are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</a:t>
                </a:r>
                <a:r>
                  <a:rPr lang="it-IT" b="0" dirty="0" err="1"/>
                  <a:t>based</a:t>
                </a:r>
                <a:r>
                  <a:rPr lang="it-IT" b="0" dirty="0"/>
                  <a:t> on </a:t>
                </a:r>
                <a:r>
                  <a:rPr lang="it-IT" b="0" dirty="0" err="1"/>
                  <a:t>preemptive</a:t>
                </a:r>
                <a:r>
                  <a:rPr lang="it-IT" b="0" dirty="0"/>
                  <a:t> </a:t>
                </a:r>
                <a:r>
                  <a:rPr lang="it-IT" b="0" dirty="0" err="1"/>
                  <a:t>fixed</a:t>
                </a:r>
                <a:r>
                  <a:rPr lang="it-IT" dirty="0" err="1"/>
                  <a:t>-priority</a:t>
                </a:r>
                <a:r>
                  <a:rPr lang="it-IT" dirty="0"/>
                  <a:t> (</a:t>
                </a:r>
                <a:r>
                  <a:rPr lang="it-IT" dirty="0" err="1"/>
                  <a:t>static-priority</a:t>
                </a:r>
                <a:r>
                  <a:rPr lang="it-IT" dirty="0"/>
                  <a:t>) scheduling</a:t>
                </a: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62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67CB-E8EE-2E47-8A74-998C275A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5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If the capacity of a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within the given replenishment period is feasible, we say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1" dirty="0" err="1"/>
                  <a:t>fullfills</a:t>
                </a:r>
                <a:r>
                  <a:rPr lang="it-IT" b="1" dirty="0"/>
                  <a:t> </a:t>
                </a:r>
                <a:r>
                  <a:rPr lang="it-IT" b="1" dirty="0" err="1"/>
                  <a:t>its</a:t>
                </a:r>
                <a:r>
                  <a:rPr lang="it-IT" b="1" dirty="0"/>
                  <a:t> service </a:t>
                </a:r>
                <a:r>
                  <a:rPr lang="it-IT" b="1" dirty="0" err="1"/>
                  <a:t>conditions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dirty="0"/>
                  <a:t>i.e.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request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of </a:t>
                </a:r>
                <a:r>
                  <a:rPr lang="it-IT" b="0" dirty="0" err="1"/>
                  <a:t>its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r>
                  <a:rPr lang="it-IT" b="0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moment </a:t>
                </a:r>
                <a:r>
                  <a:rPr lang="it-IT" dirty="0" err="1"/>
                  <a:t>when</a:t>
                </a:r>
                <a:r>
                  <a:rPr lang="it-IT" dirty="0"/>
                  <a:t> the budget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fully</a:t>
                </a:r>
                <a:r>
                  <a:rPr lang="it-IT" dirty="0"/>
                  <a:t> </a:t>
                </a:r>
                <a:r>
                  <a:rPr lang="it-IT" dirty="0" err="1"/>
                  <a:t>replenished</a:t>
                </a:r>
                <a:r>
                  <a:rPr lang="it-IT" dirty="0"/>
                  <a:t> must be </a:t>
                </a:r>
                <a:r>
                  <a:rPr lang="it-IT" dirty="0" err="1"/>
                  <a:t>finished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time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impose back-to-back </a:t>
                </a:r>
                <a:r>
                  <a:rPr lang="it-IT" dirty="0" err="1"/>
                  <a:t>interference</a:t>
                </a:r>
                <a:r>
                  <a:rPr lang="it-IT" dirty="0"/>
                  <a:t> to </a:t>
                </a:r>
                <a:r>
                  <a:rPr lang="it-IT" dirty="0" err="1"/>
                  <a:t>lower-priority</a:t>
                </a:r>
                <a:r>
                  <a:rPr lang="it-IT" dirty="0"/>
                  <a:t> servers or tasks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dirty="0" err="1"/>
                  <a:t>sufficient</a:t>
                </a:r>
                <a:r>
                  <a:rPr lang="it-IT" dirty="0"/>
                  <a:t> service </a:t>
                </a:r>
                <a:r>
                  <a:rPr lang="it-IT" dirty="0" err="1"/>
                  <a:t>condition</a:t>
                </a:r>
                <a:r>
                  <a:rPr lang="it-IT" dirty="0"/>
                  <a:t> test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sufficient</a:t>
                </a:r>
                <a:r>
                  <a:rPr lang="it-IT" dirty="0"/>
                  <a:t> test to validate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fullfills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service </a:t>
                </a:r>
                <a:r>
                  <a:rPr lang="it-IT" dirty="0" err="1"/>
                  <a:t>conditions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779" b="-84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2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6D7-DEBD-B0CB-9F23-996C70DD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3E51-B0B3-66B3-5E72-E9E574A9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Sufficient service condition for uniprocessor preemptive fixed-priority scheduling of systems composed of only fixed-priority deferrable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equation                                                    ensures that the condition stated in the previous equation hold</a:t>
            </a:r>
          </a:p>
        </p:txBody>
      </p:sp>
      <p:pic>
        <p:nvPicPr>
          <p:cNvPr id="5" name="Picture 4" descr="A black text with a plus and a mathematical symbol&#10;&#10;AI-generated content may be incorrect.">
            <a:extLst>
              <a:ext uri="{FF2B5EF4-FFF2-40B4-BE49-F238E27FC236}">
                <a16:creationId xmlns:a16="http://schemas.microsoft.com/office/drawing/2014/main" id="{33A8C4DE-8C3F-5E55-F3BA-199F740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481"/>
            <a:ext cx="7772400" cy="1111700"/>
          </a:xfrm>
          <a:prstGeom prst="rect">
            <a:avLst/>
          </a:prstGeom>
        </p:spPr>
      </p:pic>
      <p:pic>
        <p:nvPicPr>
          <p:cNvPr id="9" name="Picture 8" descr="A number of numbers and a number of letters&#10;&#10;AI-generated content may be incorrect.">
            <a:extLst>
              <a:ext uri="{FF2B5EF4-FFF2-40B4-BE49-F238E27FC236}">
                <a16:creationId xmlns:a16="http://schemas.microsoft.com/office/drawing/2014/main" id="{3C94AA6A-A0DF-A794-1B8D-28D26E5C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67" y="4062917"/>
            <a:ext cx="3466529" cy="6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0BDC-21E8-6133-B518-17EB55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Sufficient service condition test for multiprocessor systems, under partitioned scheduling, under global preemptive fixed-priority scheduling of systems composed of only fixed-priority deferrable servers on m homogeneous physical processors: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be the worst-case interference of the higher priority servers and or tasks for an interval length t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We will assume the sufficient service condition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as:</a:t>
                </a:r>
                <a:endParaRPr lang="en-IT" dirty="0"/>
              </a:p>
              <a:p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with a plus and a plus&#10;&#10;AI-generated content may be incorrect.">
            <a:extLst>
              <a:ext uri="{FF2B5EF4-FFF2-40B4-BE49-F238E27FC236}">
                <a16:creationId xmlns:a16="http://schemas.microsoft.com/office/drawing/2014/main" id="{EC0BAA44-47DA-3B18-56D7-EDE2E377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" y="3106548"/>
            <a:ext cx="7772400" cy="1095113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55D55EDC-A64F-1B80-F746-7E333C5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4" y="5372898"/>
            <a:ext cx="3884665" cy="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1D5-008E-7AE4-0F8E-170032B6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We further need two additional properties based on finer granularity of the service provided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response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:r>
                  <a:rPr lang="it-IT" dirty="0" err="1"/>
                  <a:t>requesting</a:t>
                </a:r>
                <a:r>
                  <a:rPr lang="it-IT" dirty="0"/>
                  <a:t> x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computation</a:t>
                </a:r>
                <a:r>
                  <a:rPr lang="it-IT" dirty="0"/>
                  <a:t> demand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resumed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- </a:t>
                </a:r>
                <a:r>
                  <a:rPr lang="it-IT" b="0" dirty="0" err="1"/>
                  <a:t>longest</a:t>
                </a:r>
                <a:r>
                  <a:rPr lang="it-IT" b="0" dirty="0"/>
                  <a:t> time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finished</a:t>
                </a:r>
                <a:r>
                  <a:rPr lang="it-IT" b="0" dirty="0"/>
                  <a:t> x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and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to serve </a:t>
                </a:r>
                <a:r>
                  <a:rPr lang="it-IT" b="0" dirty="0" err="1"/>
                  <a:t>further</a:t>
                </a:r>
                <a:r>
                  <a:rPr lang="it-IT" b="0" dirty="0"/>
                  <a:t> demands </a:t>
                </a: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they</a:t>
                </a:r>
                <a:r>
                  <a:rPr lang="it-IT" b="0" dirty="0"/>
                  <a:t> </a:t>
                </a:r>
                <a:r>
                  <a:rPr lang="it-IT" b="0" dirty="0" err="1"/>
                  <a:t>exist</a:t>
                </a:r>
                <a:r>
                  <a:rPr lang="it-IT" b="0" dirty="0"/>
                  <a:t>:</a:t>
                </a:r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64AE66-24E2-2782-BFE1-BA111698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4" y="3128434"/>
            <a:ext cx="4826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022E8-5F73-AD75-D5FE-172B6857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50934"/>
            <a:ext cx="7772400" cy="11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C3C9-318A-5C54-F282-93FB60B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At the job release of J there may be unfinished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Whenever there is available budget B(t) &gt; 0 of the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first the backlog L(t) and </a:t>
                </a:r>
                <a:r>
                  <a:rPr lang="it-IT" b="0" dirty="0" err="1"/>
                  <a:t>if</a:t>
                </a:r>
                <a:r>
                  <a:rPr lang="it-IT" b="0" dirty="0"/>
                  <a:t> the backlog </a:t>
                </a:r>
                <a:r>
                  <a:rPr lang="it-IT" b="0" dirty="0" err="1"/>
                  <a:t>reached</a:t>
                </a:r>
                <a:r>
                  <a:rPr lang="it-IT" b="0" dirty="0"/>
                  <a:t> L(t)=0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 of </a:t>
                </a:r>
                <a:r>
                  <a:rPr lang="it-IT" b="0" dirty="0" err="1"/>
                  <a:t>J</a:t>
                </a:r>
                <a:r>
                  <a:rPr lang="it-IT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/>
                  <a:t>The first time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</a:t>
                </a:r>
                <a:r>
                  <a:rPr lang="it-IT" b="0" dirty="0" err="1"/>
                  <a:t>reaches</a:t>
                </a:r>
                <a:r>
                  <a:rPr lang="it-IT" b="0" dirty="0"/>
                  <a:t> 0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called</a:t>
                </a:r>
                <a:r>
                  <a:rPr lang="it-IT" b="0" dirty="0"/>
                  <a:t> the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</a:t>
                </a:r>
                <a:r>
                  <a:rPr lang="it-IT" b="0" dirty="0" err="1"/>
                  <a:t>J</a:t>
                </a:r>
                <a:r>
                  <a:rPr lang="it-IT" b="0" dirty="0"/>
                  <a:t> i.e.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the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the job </a:t>
                </a: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enough</a:t>
                </a:r>
                <a:r>
                  <a:rPr lang="it-IT" b="0" dirty="0"/>
                  <a:t> budget to complete </a:t>
                </a:r>
                <a:r>
                  <a:rPr lang="it-IT" b="0" dirty="0" err="1"/>
                  <a:t>both</a:t>
                </a:r>
                <a:r>
                  <a:rPr lang="it-IT" b="0" dirty="0"/>
                  <a:t>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computation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job </a:t>
                </a:r>
                <a:r>
                  <a:rPr lang="it-IT" b="0" dirty="0" err="1"/>
                  <a:t>J</a:t>
                </a:r>
                <a:r>
                  <a:rPr lang="it-IT" b="0" dirty="0"/>
                  <a:t> finishes </a:t>
                </a:r>
                <a:r>
                  <a:rPr lang="it-IT" b="0" dirty="0" err="1"/>
                  <a:t>as</a:t>
                </a:r>
                <a:r>
                  <a:rPr lang="it-IT" b="0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budget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consumed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401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1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2996953"/>
            <a:ext cx="6588732" cy="4504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Simone Calzolaro 260121</a:t>
            </a:r>
          </a:p>
          <a:p>
            <a:r>
              <a:rPr lang="it-IT" dirty="0"/>
              <a:t>V1.0</a:t>
            </a:r>
          </a:p>
          <a:p>
            <a:r>
              <a:rPr lang="it-IT" dirty="0"/>
              <a:t>29.08.2025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68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D66F-3F91-7B89-B4EE-94C590E8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D1C3D-D989-93B0-C96E-14296D46C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69608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3001" y="857250"/>
            <a:ext cx="6251473" cy="432048"/>
          </a:xfrm>
        </p:spPr>
        <p:txBody>
          <a:bodyPr/>
          <a:lstStyle/>
          <a:p>
            <a:r>
              <a:rPr lang="en-US" dirty="0"/>
              <a:t>Title of the slide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23628" y="1484784"/>
            <a:ext cx="6696744" cy="4266474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Text of the slide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At present it is not </a:t>
            </a:r>
            <a:r>
              <a:rPr lang="it-IT" dirty="0" err="1"/>
              <a:t>clear</a:t>
            </a:r>
            <a:r>
              <a:rPr lang="it-IT" dirty="0"/>
              <a:t> </a:t>
            </a:r>
            <a:r>
              <a:rPr lang="it-IT" dirty="0" err="1"/>
              <a:t>how</a:t>
            </a:r>
            <a:endParaRPr lang="it-IT" dirty="0"/>
          </a:p>
          <a:p>
            <a:pPr lvl="3"/>
            <a:endParaRPr lang="it-IT" dirty="0"/>
          </a:p>
          <a:p>
            <a:r>
              <a:rPr lang="it-IT" dirty="0"/>
              <a:t>Implementation of the </a:t>
            </a:r>
            <a:r>
              <a:rPr lang="it-IT" dirty="0" err="1"/>
              <a:t>algorithms</a:t>
            </a:r>
            <a:r>
              <a:rPr lang="it-IT" dirty="0"/>
              <a:t> is envisage only for</a:t>
            </a:r>
          </a:p>
          <a:p>
            <a:pPr lvl="1"/>
            <a:r>
              <a:rPr lang="it-IT" dirty="0"/>
              <a:t>1060</a:t>
            </a:r>
          </a:p>
          <a:p>
            <a:pPr lvl="1"/>
            <a:r>
              <a:rPr lang="it-IT" dirty="0"/>
              <a:t>1061 A/B</a:t>
            </a:r>
          </a:p>
          <a:p>
            <a:r>
              <a:rPr lang="en-US" dirty="0"/>
              <a:t>Implementation will be first done for 1060 devices</a:t>
            </a:r>
          </a:p>
          <a:p>
            <a:pPr lvl="1"/>
            <a:r>
              <a:rPr lang="en-US" dirty="0"/>
              <a:t>No significant constraints w.r.t. code size, data size, processing time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B0D09D-75AF-4B01-984C-165D16F39C74}" type="slidenum">
              <a:rPr lang="it-IT" smtClean="0"/>
              <a:t>41</a:t>
            </a:fld>
            <a:endParaRPr lang="it-IT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619921"/>
              </p:ext>
            </p:extLst>
          </p:nvPr>
        </p:nvGraphicFramePr>
        <p:xfrm>
          <a:off x="1547664" y="1808820"/>
          <a:ext cx="2970331" cy="17640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0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kern="1200" dirty="0" err="1">
                          <a:solidFill>
                            <a:schemeClr val="tx2"/>
                          </a:solidFill>
                        </a:rPr>
                        <a:t>Example</a:t>
                      </a:r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 of </a:t>
                      </a:r>
                      <a:r>
                        <a:rPr lang="it-IT" sz="1400" kern="1200" dirty="0" err="1">
                          <a:solidFill>
                            <a:schemeClr val="tx2"/>
                          </a:solidFill>
                        </a:rPr>
                        <a:t>table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Count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1059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11529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1059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6359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1059A/B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50457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r>
                        <a:rPr lang="it-IT" sz="1400" dirty="0"/>
                        <a:t>First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144036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r>
                        <a:rPr lang="it-IT" sz="1400" dirty="0"/>
                        <a:t>Second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212443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Other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11780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Total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it-IT" sz="1400" kern="1200" dirty="0">
                          <a:solidFill>
                            <a:schemeClr val="tx2"/>
                          </a:solidFill>
                        </a:rPr>
                        <a:t>436604</a:t>
                      </a:r>
                      <a:endParaRPr lang="it-IT" sz="1400" b="1" kern="1200" dirty="0">
                        <a:solidFill>
                          <a:schemeClr val="tx2"/>
                        </a:solidFill>
                        <a:latin typeface="Kozuka Gothic Pro M" panose="020B0700000000000000" pitchFamily="34" charset="-128"/>
                        <a:ea typeface="Kozuka Gothic Pro M" panose="020B0700000000000000" pitchFamily="34" charset="-128"/>
                        <a:cs typeface="+mn-cs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41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329-680F-03A4-143D-53D267E9B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7A33-D58C-851A-3CD6-0B2FFCB40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main scenarios and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143047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FAQ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23628" y="1484784"/>
            <a:ext cx="6696744" cy="4266474"/>
          </a:xfrm>
        </p:spPr>
        <p:txBody>
          <a:bodyPr>
            <a:normAutofit fontScale="92500"/>
          </a:bodyPr>
          <a:lstStyle/>
          <a:p>
            <a:r>
              <a:rPr lang="it-IT" dirty="0"/>
              <a:t>Language: English</a:t>
            </a:r>
          </a:p>
          <a:p>
            <a:r>
              <a:rPr lang="it-IT" dirty="0" err="1"/>
              <a:t>Other</a:t>
            </a:r>
            <a:r>
              <a:rPr lang="it-IT" dirty="0"/>
              <a:t>: include in a zip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considered</a:t>
            </a:r>
            <a:r>
              <a:rPr lang="it-IT" dirty="0"/>
              <a:t> plus the </a:t>
            </a:r>
            <a:r>
              <a:rPr lang="it-IT" dirty="0" err="1"/>
              <a:t>ppt</a:t>
            </a:r>
            <a:endParaRPr lang="it-IT" dirty="0"/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student</a:t>
            </a:r>
            <a:r>
              <a:rPr lang="it-IT" dirty="0"/>
              <a:t> of the group –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- 40/50 slides (</a:t>
            </a:r>
            <a:r>
              <a:rPr lang="it-IT" dirty="0" err="1"/>
              <a:t>better</a:t>
            </a:r>
            <a:r>
              <a:rPr lang="it-IT" dirty="0"/>
              <a:t> more)</a:t>
            </a:r>
          </a:p>
          <a:p>
            <a:r>
              <a:rPr lang="it-IT" dirty="0" err="1"/>
              <a:t>Provide</a:t>
            </a:r>
            <a:r>
              <a:rPr lang="it-IT" dirty="0"/>
              <a:t> general </a:t>
            </a:r>
            <a:r>
              <a:rPr lang="it-IT" dirty="0" err="1"/>
              <a:t>introduction</a:t>
            </a:r>
            <a:r>
              <a:rPr lang="it-IT" dirty="0"/>
              <a:t> &amp; background, </a:t>
            </a:r>
            <a:r>
              <a:rPr lang="it-IT" dirty="0" err="1"/>
              <a:t>math</a:t>
            </a:r>
            <a:r>
              <a:rPr lang="it-IT" dirty="0"/>
              <a:t> </a:t>
            </a:r>
            <a:r>
              <a:rPr lang="it-IT" dirty="0" err="1"/>
              <a:t>foundation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), </a:t>
            </a:r>
            <a:r>
              <a:rPr lang="it-IT" dirty="0" err="1"/>
              <a:t>standards</a:t>
            </a:r>
            <a:r>
              <a:rPr lang="it-IT" dirty="0"/>
              <a:t>, </a:t>
            </a:r>
            <a:r>
              <a:rPr lang="it-IT" dirty="0" err="1"/>
              <a:t>techologies</a:t>
            </a:r>
            <a:r>
              <a:rPr lang="it-IT" dirty="0"/>
              <a:t>, market </a:t>
            </a:r>
            <a:r>
              <a:rPr lang="it-IT" dirty="0" err="1"/>
              <a:t>analysis</a:t>
            </a:r>
            <a:r>
              <a:rPr lang="it-IT" dirty="0"/>
              <a:t> and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, </a:t>
            </a:r>
            <a:r>
              <a:rPr lang="it-IT" dirty="0" err="1"/>
              <a:t>conclusion</a:t>
            </a:r>
            <a:r>
              <a:rPr lang="it-IT" dirty="0"/>
              <a:t> with </a:t>
            </a:r>
            <a:r>
              <a:rPr lang="it-IT" dirty="0" err="1"/>
              <a:t>pros</a:t>
            </a:r>
            <a:r>
              <a:rPr lang="it-IT" dirty="0"/>
              <a:t> 6 </a:t>
            </a:r>
            <a:r>
              <a:rPr lang="it-IT" dirty="0" err="1"/>
              <a:t>cons</a:t>
            </a:r>
            <a:endParaRPr lang="it-IT" dirty="0"/>
          </a:p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candidate work to prof. Fornaciari, </a:t>
            </a:r>
            <a:r>
              <a:rPr lang="it-IT" dirty="0" err="1"/>
              <a:t>receive</a:t>
            </a:r>
            <a:r>
              <a:rPr lang="it-IT" dirty="0"/>
              <a:t> feedback, </a:t>
            </a:r>
            <a:r>
              <a:rPr lang="it-IT" dirty="0" err="1"/>
              <a:t>provide</a:t>
            </a:r>
            <a:r>
              <a:rPr lang="it-IT" dirty="0"/>
              <a:t> last </a:t>
            </a:r>
            <a:r>
              <a:rPr lang="it-IT" dirty="0" err="1"/>
              <a:t>version</a:t>
            </a:r>
            <a:r>
              <a:rPr lang="it-IT" dirty="0"/>
              <a:t> + </a:t>
            </a:r>
            <a:r>
              <a:rPr lang="it-IT" dirty="0" err="1"/>
              <a:t>presentation</a:t>
            </a:r>
            <a:r>
              <a:rPr lang="it-IT" dirty="0"/>
              <a:t> in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designated</a:t>
            </a:r>
            <a:r>
              <a:rPr lang="it-IT" dirty="0"/>
              <a:t> </a:t>
            </a:r>
            <a:r>
              <a:rPr lang="it-IT" dirty="0" err="1"/>
              <a:t>slots</a:t>
            </a:r>
            <a:r>
              <a:rPr lang="it-IT" dirty="0"/>
              <a:t> (</a:t>
            </a:r>
            <a:r>
              <a:rPr lang="it-IT" dirty="0" err="1"/>
              <a:t>typ</a:t>
            </a:r>
            <a:r>
              <a:rPr lang="it-IT" dirty="0"/>
              <a:t> </a:t>
            </a:r>
            <a:r>
              <a:rPr lang="it-IT" dirty="0" err="1"/>
              <a:t>Monday</a:t>
            </a:r>
            <a:r>
              <a:rPr lang="it-IT" dirty="0"/>
              <a:t> or </a:t>
            </a:r>
            <a:r>
              <a:rPr lang="it-IT" dirty="0" err="1"/>
              <a:t>Friday</a:t>
            </a:r>
            <a:r>
              <a:rPr lang="it-IT" dirty="0"/>
              <a:t> </a:t>
            </a:r>
            <a:r>
              <a:rPr lang="it-IT" dirty="0" err="1"/>
              <a:t>afternoon</a:t>
            </a:r>
            <a:r>
              <a:rPr lang="it-IT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B0D09D-75AF-4B01-984C-165D16F39C7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68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A0A-433D-2349-4590-64D1AE0E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E558-9A76-FF85-331E-FAA393BF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technology consolidates multiple systems as virtual machines (VMs) into the same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allows for: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Cost reduction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Increased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Enhanced flexibility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Virtualization was initially not designed to cope with strict timing constraints: in CPS like systems timing requirements are as important as functional correctness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lvl="1" indent="0">
              <a:buNone/>
            </a:pPr>
            <a:endParaRPr lang="en-IT" dirty="0"/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9981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FF6-B32C-152B-5D36-AF6851C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67EF-70AF-F7A9-9644-B4FBE2D6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Thus virtualization must be compatible to real-time software stack and satisfy t</a:t>
            </a:r>
            <a:r>
              <a:rPr lang="en-GB" dirty="0"/>
              <a:t>h</a:t>
            </a:r>
            <a:r>
              <a:rPr lang="en-IT" dirty="0"/>
              <a:t>e time constraints by employing hypervisor-level real-time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E5B80C9E-D801-95C0-C6D2-007DC02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93" y="2934959"/>
            <a:ext cx="5657591" cy="31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5372-AB59-182E-41F8-4CF89D2E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F811-8A71-88FE-EFFB-3DB8830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data-centers and cloud environments each VM is expected to to host a general purpose operating systems to ease the effort of porting legacy software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Legacy software has a lot of inherent libraries and functionalities</a:t>
            </a:r>
          </a:p>
          <a:p>
            <a:r>
              <a:rPr lang="en-IT" dirty="0"/>
              <a:t>… it can be overkilled in some use cases </a:t>
            </a:r>
            <a:r>
              <a:rPr lang="en-IT" dirty="0">
                <a:sym typeface="Wingdings" pitchFamily="2" charset="2"/>
              </a:rPr>
              <a:t> …</a:t>
            </a:r>
          </a:p>
          <a:p>
            <a:endParaRPr lang="en-IT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ym typeface="Wingdings" pitchFamily="2" charset="2"/>
              </a:rPr>
              <a:t>In fact, most CPS applications are </a:t>
            </a:r>
            <a:r>
              <a:rPr lang="en-IT" b="1" dirty="0">
                <a:sym typeface="Wingdings" pitchFamily="2" charset="2"/>
              </a:rPr>
              <a:t>functionally dedicated single purposed</a:t>
            </a:r>
            <a:r>
              <a:rPr lang="en-IT" dirty="0">
                <a:sym typeface="Wingdings" pitchFamily="2" charset="2"/>
              </a:rPr>
              <a:t>, thus not dependent on additional functionalities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7696143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B21F3832B664EACBD0ACF22D8D2CF" ma:contentTypeVersion="10" ma:contentTypeDescription="Creare un nuovo documento." ma:contentTypeScope="" ma:versionID="78228ce90ba149db22dbc96af372eca8">
  <xsd:schema xmlns:xsd="http://www.w3.org/2001/XMLSchema" xmlns:xs="http://www.w3.org/2001/XMLSchema" xmlns:p="http://schemas.microsoft.com/office/2006/metadata/properties" xmlns:ns2="00d844ec-6388-45f0-b3b5-d4d7ab683fe0" targetNamespace="http://schemas.microsoft.com/office/2006/metadata/properties" ma:root="true" ma:fieldsID="627e510f791a9c99fd5cbf77cdea01ce" ns2:_="">
    <xsd:import namespace="00d844ec-6388-45f0-b3b5-d4d7ab683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844ec-6388-45f0-b3b5-d4d7ab683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696B0D-FDA1-4AF1-A084-11F5E511565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0d844ec-6388-45f0-b3b5-d4d7ab683fe0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56A65B-9B89-46DB-96A2-0CDF0DF39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844ec-6388-45f0-b3b5-d4d7ab683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10165</TotalTime>
  <Words>2170</Words>
  <Application>Microsoft Macintosh PowerPoint</Application>
  <PresentationFormat>On-screen Show (4:3)</PresentationFormat>
  <Paragraphs>300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Kozuka Gothic Pro L</vt:lpstr>
      <vt:lpstr>Kozuka Gothic Pro M</vt:lpstr>
      <vt:lpstr>Symbol</vt:lpstr>
      <vt:lpstr>Wingdings</vt:lpstr>
      <vt:lpstr>POLI</vt:lpstr>
      <vt:lpstr>Dipartimento di Elettronica, Informazione e Bioingegneria </vt:lpstr>
      <vt:lpstr>Unikernel </vt:lpstr>
      <vt:lpstr>PowerPoint Presentation</vt:lpstr>
      <vt:lpstr>Unikernel</vt:lpstr>
      <vt:lpstr>Introduction</vt:lpstr>
      <vt:lpstr>Notes - FAQ</vt:lpstr>
      <vt:lpstr>Cyber-Physical Systems scenario</vt:lpstr>
      <vt:lpstr>Cyber-Physical Systems scenario</vt:lpstr>
      <vt:lpstr>Cyber-Physical Systems scenario</vt:lpstr>
      <vt:lpstr>Cyber-Physical Systems scenario</vt:lpstr>
      <vt:lpstr>Embedded Systems scenario</vt:lpstr>
      <vt:lpstr>Embedded Systems scenario</vt:lpstr>
      <vt:lpstr>Embedded Systems scenario</vt:lpstr>
      <vt:lpstr>What is a Unikernel?</vt:lpstr>
      <vt:lpstr>Basics of Unikernel</vt:lpstr>
      <vt:lpstr>Basics of Unikernel</vt:lpstr>
      <vt:lpstr>Basics of Unikernel</vt:lpstr>
      <vt:lpstr>Basics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</vt:lpstr>
      <vt:lpstr>Architecture of Unikernel</vt:lpstr>
      <vt:lpstr>Architecture of Unikernel</vt:lpstr>
      <vt:lpstr>Architecture of Unikernel</vt:lpstr>
      <vt:lpstr>Architecture of Unikernel</vt:lpstr>
      <vt:lpstr>Use cases of Unikernel</vt:lpstr>
      <vt:lpstr>The choice of Unikernels</vt:lpstr>
      <vt:lpstr>Unikernel-Based Real-Time Virtualization under Deferrable Servers</vt:lpstr>
      <vt:lpstr>Introduction</vt:lpstr>
      <vt:lpstr>Introduction</vt:lpstr>
      <vt:lpstr>Introduction</vt:lpstr>
      <vt:lpstr>Deferrable Server and Task model</vt:lpstr>
      <vt:lpstr>Deferrable Server and Task model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Title of the slide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Calzolaro</cp:lastModifiedBy>
  <cp:revision>351</cp:revision>
  <dcterms:created xsi:type="dcterms:W3CDTF">2015-05-26T12:27:57Z</dcterms:created>
  <dcterms:modified xsi:type="dcterms:W3CDTF">2025-08-20T16:13:24Z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</Properties>
</file>